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463" r:id="rId3"/>
    <p:sldId id="796" r:id="rId4"/>
    <p:sldId id="522" r:id="rId5"/>
    <p:sldId id="795" r:id="rId6"/>
    <p:sldId id="797" r:id="rId7"/>
    <p:sldId id="803" r:id="rId8"/>
    <p:sldId id="804" r:id="rId9"/>
    <p:sldId id="799" r:id="rId10"/>
    <p:sldId id="805" r:id="rId11"/>
    <p:sldId id="806"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D637-C006-42E6-A174-C6026AE378E9}" type="datetimeFigureOut">
              <a:rPr lang="en-US" smtClean="0"/>
              <a:t>17-Sep-23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01250-761B-44F6-8368-AF30FD50D892}" type="slidenum">
              <a:rPr lang="en-US" smtClean="0"/>
              <a:t>‹#›</a:t>
            </a:fld>
            <a:endParaRPr lang="en-US"/>
          </a:p>
        </p:txBody>
      </p:sp>
    </p:spTree>
    <p:extLst>
      <p:ext uri="{BB962C8B-B14F-4D97-AF65-F5344CB8AC3E}">
        <p14:creationId xmlns:p14="http://schemas.microsoft.com/office/powerpoint/2010/main" val="2515092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395E-E079-DACB-6D25-57F51D4C9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11E57C-29F5-F905-5B42-98C60F0F8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F71E9-5DA9-7716-49A2-F07114C2248C}"/>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0E18502B-4907-75FF-A9BB-80D9AAFE7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1CF6-B4C0-BF2D-11DE-E0BEA28BC5A0}"/>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41028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6F19-9775-741C-EC49-DCCF3BD2C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F0242-646E-6F4E-4E1B-AC31A2A15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5D07D-9B81-ABE3-7185-B4C08B8F46C9}"/>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066A1A36-FE5F-FA2B-E9EB-26D3D7CB1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2252-D52F-CD5B-E286-2EBB19BBECD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76356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644E3-D095-45E8-8EA0-E2AFF3A4D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36AE5F-5955-AAB2-4652-F50EBBA57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DC67C-13F0-0123-EE54-C39B5162E443}"/>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27D9E99A-F71D-6B91-D588-F6996A61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3557B-A0F3-3845-E09A-48858AAB998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9451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3025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9E8-FCB4-9DA9-0A7D-8655E39CB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7BFB0-8F07-3C1B-C37E-6D7CB0A18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12626-62C0-F477-6CCC-65005110E278}"/>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73E81A14-A92C-660C-BFF1-2256458CE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DDE6-514B-C120-9491-856D93CD7E42}"/>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24992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E49-66CB-31F1-9FB1-26059AA7D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883F89-DD41-2E22-51DF-3F664083C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42583-9B81-8E22-40D8-D858C6B2C5C6}"/>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6A9E60ED-6415-E3A1-C265-30E2362C3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46095-DBBF-DE47-6DE3-AC6B04F450F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42646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F89F-1659-6ADC-5C23-CA6D6DC1D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7093D-9C34-89BA-4CAE-C09D987F0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E4605B-DED1-0FE9-A171-7732D075D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56C3D-7BEB-7411-21D9-DA641225474C}"/>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6" name="Footer Placeholder 5">
            <a:extLst>
              <a:ext uri="{FF2B5EF4-FFF2-40B4-BE49-F238E27FC236}">
                <a16:creationId xmlns:a16="http://schemas.microsoft.com/office/drawing/2014/main" id="{E2E14848-119F-0F22-5E3E-EF27FC13B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F5BDF-DA69-6CA4-0E68-1D9BD9F2159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33367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D7A2-D118-7739-D659-DFF55A9486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97781-3927-4358-341E-FBC58DA9B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6BBA0-9B8D-A118-6CB6-3A58186FF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D9F280-F299-00B9-8708-87B5B5566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B73-0A37-32C7-7EFE-CA944A25F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22BFB-5D16-D151-CDC9-0503AD186C75}"/>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8" name="Footer Placeholder 7">
            <a:extLst>
              <a:ext uri="{FF2B5EF4-FFF2-40B4-BE49-F238E27FC236}">
                <a16:creationId xmlns:a16="http://schemas.microsoft.com/office/drawing/2014/main" id="{D787A83C-873D-2132-A807-823449AC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39121-25AA-5210-271C-D81FADD017C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0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B2B7-ADD3-F38E-0BC4-21ED3359E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3E4067-9BC8-6E83-5B87-013F4232E9F3}"/>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4" name="Footer Placeholder 3">
            <a:extLst>
              <a:ext uri="{FF2B5EF4-FFF2-40B4-BE49-F238E27FC236}">
                <a16:creationId xmlns:a16="http://schemas.microsoft.com/office/drawing/2014/main" id="{FDD0997B-C324-3856-6EA1-C25D9F703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1111C-142F-7C72-5849-8AA401A2FD5D}"/>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19034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EDFE2-60CD-B3B1-B4B2-42D1FDA3C74E}"/>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3" name="Footer Placeholder 2">
            <a:extLst>
              <a:ext uri="{FF2B5EF4-FFF2-40B4-BE49-F238E27FC236}">
                <a16:creationId xmlns:a16="http://schemas.microsoft.com/office/drawing/2014/main" id="{D2B317B3-B0F4-473A-0AF2-297BAD47F4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378CF-1FF8-0175-AB59-DDDB669A2213}"/>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241597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E2DA-CD90-4D21-CECB-9C6D5B8F3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E4B0E-7D6B-BC5C-4F21-A013E8D5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58BE8-98A4-EBA6-E87B-9A490FF0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C946-03D1-3B40-1975-BBBCCB6D7E10}"/>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6" name="Footer Placeholder 5">
            <a:extLst>
              <a:ext uri="{FF2B5EF4-FFF2-40B4-BE49-F238E27FC236}">
                <a16:creationId xmlns:a16="http://schemas.microsoft.com/office/drawing/2014/main" id="{E5377332-801A-85BB-0C55-AA0F32C5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D4EAC-E46E-EE20-FB5B-CA709ED0F4FC}"/>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7798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2EC4-5BAC-99BD-A525-A130C8B4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EF67D5-1C5D-9DCF-4AE1-082A7C519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D2C99-36B1-C8B8-21D0-3540E714E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886B7-56B2-05F6-417C-4429B1615BC7}"/>
              </a:ext>
            </a:extLst>
          </p:cNvPr>
          <p:cNvSpPr>
            <a:spLocks noGrp="1"/>
          </p:cNvSpPr>
          <p:nvPr>
            <p:ph type="dt" sz="half" idx="10"/>
          </p:nvPr>
        </p:nvSpPr>
        <p:spPr/>
        <p:txBody>
          <a:bodyPr/>
          <a:lstStyle/>
          <a:p>
            <a:fld id="{A07C0A8A-41AC-4DAE-9E4E-FDD64E7E0D14}" type="datetimeFigureOut">
              <a:rPr lang="en-US" smtClean="0"/>
              <a:t>17-Sep-23</a:t>
            </a:fld>
            <a:endParaRPr lang="en-US"/>
          </a:p>
        </p:txBody>
      </p:sp>
      <p:sp>
        <p:nvSpPr>
          <p:cNvPr id="6" name="Footer Placeholder 5">
            <a:extLst>
              <a:ext uri="{FF2B5EF4-FFF2-40B4-BE49-F238E27FC236}">
                <a16:creationId xmlns:a16="http://schemas.microsoft.com/office/drawing/2014/main" id="{BE26761A-6FDB-FF76-70E2-C4AE1D0B7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53415-C75E-0F45-3E41-EDDDC1478567}"/>
              </a:ext>
            </a:extLst>
          </p:cNvPr>
          <p:cNvSpPr>
            <a:spLocks noGrp="1"/>
          </p:cNvSpPr>
          <p:nvPr>
            <p:ph type="sldNum" sz="quarter" idx="12"/>
          </p:nvPr>
        </p:nvSpPr>
        <p:spPr/>
        <p:txBody>
          <a:bodyPr/>
          <a:lstStyle/>
          <a:p>
            <a:fld id="{DF859B9F-1392-4886-95E1-6327877061A5}" type="slidenum">
              <a:rPr lang="en-US" smtClean="0"/>
              <a:t>‹#›</a:t>
            </a:fld>
            <a:endParaRPr lang="en-US"/>
          </a:p>
        </p:txBody>
      </p:sp>
    </p:spTree>
    <p:extLst>
      <p:ext uri="{BB962C8B-B14F-4D97-AF65-F5344CB8AC3E}">
        <p14:creationId xmlns:p14="http://schemas.microsoft.com/office/powerpoint/2010/main" val="33325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E32D0-F8E7-6CFB-FABB-8CC60C479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99FAE-B5CA-E0E4-F007-632D8D52C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4C42-F4BB-671F-8EC9-FE1A75D3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0A8A-41AC-4DAE-9E4E-FDD64E7E0D14}" type="datetimeFigureOut">
              <a:rPr lang="en-US" smtClean="0"/>
              <a:t>17-Sep-23</a:t>
            </a:fld>
            <a:endParaRPr lang="en-US"/>
          </a:p>
        </p:txBody>
      </p:sp>
      <p:sp>
        <p:nvSpPr>
          <p:cNvPr id="5" name="Footer Placeholder 4">
            <a:extLst>
              <a:ext uri="{FF2B5EF4-FFF2-40B4-BE49-F238E27FC236}">
                <a16:creationId xmlns:a16="http://schemas.microsoft.com/office/drawing/2014/main" id="{7A4E3665-1FF2-646B-F7DC-DBF5D5822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627846-5AAA-0208-57FF-05A7D36F6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59B9F-1392-4886-95E1-6327877061A5}" type="slidenum">
              <a:rPr lang="en-US" smtClean="0"/>
              <a:t>‹#›</a:t>
            </a:fld>
            <a:endParaRPr lang="en-US"/>
          </a:p>
        </p:txBody>
      </p:sp>
    </p:spTree>
    <p:extLst>
      <p:ext uri="{BB962C8B-B14F-4D97-AF65-F5344CB8AC3E}">
        <p14:creationId xmlns:p14="http://schemas.microsoft.com/office/powerpoint/2010/main" val="862183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a:solidFill>
                  <a:schemeClr val="bg1"/>
                </a:solidFill>
              </a:rPr>
              <a:t>Sakshi Gupta</a:t>
            </a:r>
            <a:endParaRPr lang="en-US" sz="3600" spc="-150" dirty="0">
              <a:solidFill>
                <a:schemeClr val="bg1"/>
              </a:solidFill>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14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Overview Page</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9A9C67D6-C233-4789-A578-5A034B9EAEB3}"/>
              </a:ext>
            </a:extLst>
          </p:cNvPr>
          <p:cNvPicPr>
            <a:picLocks noChangeAspect="1"/>
          </p:cNvPicPr>
          <p:nvPr/>
        </p:nvPicPr>
        <p:blipFill>
          <a:blip r:embed="rId3"/>
          <a:stretch>
            <a:fillRect/>
          </a:stretch>
        </p:blipFill>
        <p:spPr>
          <a:xfrm>
            <a:off x="657249" y="1040905"/>
            <a:ext cx="10167503" cy="5248809"/>
          </a:xfrm>
          <a:prstGeom prst="rect">
            <a:avLst/>
          </a:prstGeom>
        </p:spPr>
      </p:pic>
    </p:spTree>
    <p:extLst>
      <p:ext uri="{BB962C8B-B14F-4D97-AF65-F5344CB8AC3E}">
        <p14:creationId xmlns:p14="http://schemas.microsoft.com/office/powerpoint/2010/main" val="2417459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 of an Analytic Card</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B2FD4B6F-4F47-4A35-8803-6385E2F59FD8}"/>
              </a:ext>
            </a:extLst>
          </p:cNvPr>
          <p:cNvSpPr txBox="1"/>
          <p:nvPr/>
        </p:nvSpPr>
        <p:spPr>
          <a:xfrm>
            <a:off x="304800" y="970954"/>
            <a:ext cx="11608526" cy="5170646"/>
          </a:xfrm>
          <a:prstGeom prst="rect">
            <a:avLst/>
          </a:prstGeom>
          <a:noFill/>
        </p:spPr>
        <p:txBody>
          <a:bodyPr wrap="square" rtlCol="0">
            <a:spAutoFit/>
          </a:bodyPr>
          <a:lstStyle/>
          <a:p>
            <a:r>
              <a:rPr lang="en-US" dirty="0"/>
              <a:t>@</a:t>
            </a:r>
            <a:r>
              <a:rPr lang="en-US" dirty="0" err="1"/>
              <a:t>UI.Chart</a:t>
            </a:r>
            <a:r>
              <a:rPr lang="en-US" dirty="0"/>
              <a:t> Annotations</a:t>
            </a:r>
          </a:p>
          <a:p>
            <a:r>
              <a:rPr lang="en-US" dirty="0"/>
              <a:t>	- Dimension Attributes – About X Axis and Category</a:t>
            </a:r>
          </a:p>
          <a:p>
            <a:r>
              <a:rPr lang="en-US" dirty="0"/>
              <a:t>	- Measure Attributes – About Y Axis and AXIS#1 (Container numeric values)</a:t>
            </a:r>
          </a:p>
          <a:p>
            <a:endParaRPr lang="en-US" dirty="0"/>
          </a:p>
          <a:p>
            <a:r>
              <a:rPr lang="en-US" dirty="0"/>
              <a:t>@</a:t>
            </a:r>
            <a:r>
              <a:rPr lang="en-US" dirty="0" err="1"/>
              <a:t>UI.DataPoint</a:t>
            </a:r>
            <a:r>
              <a:rPr lang="en-US" dirty="0"/>
              <a:t> – It will be used to show total value as KPI on top of card.</a:t>
            </a:r>
          </a:p>
          <a:p>
            <a:r>
              <a:rPr lang="en-US" dirty="0"/>
              <a:t>@</a:t>
            </a:r>
            <a:r>
              <a:rPr lang="en-US" dirty="0" err="1"/>
              <a:t>UI.PresentationVariant</a:t>
            </a:r>
            <a:r>
              <a:rPr lang="en-US" dirty="0"/>
              <a:t> – Control how the chart will presented to user when app start. Options are like Filter, </a:t>
            </a:r>
            <a:r>
              <a:rPr lang="en-US" dirty="0" err="1"/>
              <a:t>MaxItem</a:t>
            </a:r>
            <a:r>
              <a:rPr lang="en-US" dirty="0"/>
              <a:t>, Sorting, Grouping.</a:t>
            </a:r>
          </a:p>
          <a:p>
            <a:r>
              <a:rPr lang="en-US" dirty="0"/>
              <a:t>@</a:t>
            </a:r>
            <a:r>
              <a:rPr lang="en-US" dirty="0" err="1"/>
              <a:t>UI.Identification</a:t>
            </a:r>
            <a:r>
              <a:rPr lang="en-US" dirty="0"/>
              <a:t> – Used for navigation</a:t>
            </a:r>
          </a:p>
          <a:p>
            <a:endParaRPr lang="en-US" dirty="0"/>
          </a:p>
          <a:p>
            <a:r>
              <a:rPr lang="en-US" dirty="0"/>
              <a:t>Finally using annotations we will define a analytic card on </a:t>
            </a:r>
            <a:r>
              <a:rPr lang="en-US" dirty="0" err="1"/>
              <a:t>manifest.json</a:t>
            </a:r>
            <a:endParaRPr lang="en-US" dirty="0"/>
          </a:p>
          <a:p>
            <a:endParaRPr lang="en-US" dirty="0"/>
          </a:p>
          <a:p>
            <a:r>
              <a:rPr lang="en-US" sz="2400" b="1" dirty="0"/>
              <a:t>Table Card</a:t>
            </a:r>
          </a:p>
          <a:p>
            <a:r>
              <a:rPr lang="en-US" dirty="0"/>
              <a:t>@</a:t>
            </a:r>
            <a:r>
              <a:rPr lang="en-US" dirty="0" err="1"/>
              <a:t>UI.DataPoint</a:t>
            </a:r>
            <a:r>
              <a:rPr lang="en-US" dirty="0"/>
              <a:t> = used to define a number with criticality calculation for a numeric column inside table</a:t>
            </a:r>
          </a:p>
          <a:p>
            <a:r>
              <a:rPr lang="en-US" dirty="0"/>
              <a:t>@</a:t>
            </a:r>
            <a:r>
              <a:rPr lang="en-US" dirty="0" err="1"/>
              <a:t>UI.lineItem</a:t>
            </a:r>
            <a:r>
              <a:rPr lang="en-US" dirty="0"/>
              <a:t> = Define the columns which we want to display</a:t>
            </a:r>
          </a:p>
          <a:p>
            <a:r>
              <a:rPr lang="en-US" dirty="0"/>
              <a:t>@</a:t>
            </a:r>
            <a:r>
              <a:rPr lang="en-US" dirty="0" err="1"/>
              <a:t>UI.SelectionVariant</a:t>
            </a:r>
            <a:r>
              <a:rPr lang="en-US" dirty="0"/>
              <a:t> = Apply Filter on data</a:t>
            </a:r>
          </a:p>
          <a:p>
            <a:r>
              <a:rPr lang="en-US" dirty="0"/>
              <a:t>@</a:t>
            </a:r>
            <a:r>
              <a:rPr lang="en-US" dirty="0" err="1"/>
              <a:t>UI.Identification</a:t>
            </a:r>
            <a:r>
              <a:rPr lang="en-US" dirty="0"/>
              <a:t> = Cross App navigation</a:t>
            </a:r>
          </a:p>
          <a:p>
            <a:endParaRPr lang="en-US" dirty="0"/>
          </a:p>
          <a:p>
            <a:r>
              <a:rPr lang="en-US" dirty="0"/>
              <a:t>Finally we will add a Table card showing all the data.</a:t>
            </a:r>
          </a:p>
        </p:txBody>
      </p:sp>
    </p:spTree>
    <p:extLst>
      <p:ext uri="{BB962C8B-B14F-4D97-AF65-F5344CB8AC3E}">
        <p14:creationId xmlns:p14="http://schemas.microsoft.com/office/powerpoint/2010/main" val="3907296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a:t>
            </a:r>
            <a:r>
              <a:rPr lang="en-IN" sz="4800" b="1" spc="100" dirty="0">
                <a:solidFill>
                  <a:srgbClr val="FFFFFF"/>
                </a:solidFill>
                <a:latin typeface="Arial" panose="020B0604020202020204" pitchFamily="34" charset="0"/>
                <a:cs typeface="Arial" panose="020B0604020202020204" pitchFamily="34" charset="0"/>
              </a:rPr>
              <a:t>14</a:t>
            </a:r>
            <a:endPar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a:solidFill>
                  <a:prstClr val="white"/>
                </a:solidFill>
                <a:latin typeface="Calibri" panose="020F0502020204030204"/>
              </a:rPr>
              <a:t>Shekhar Vedi</a:t>
            </a:r>
            <a:endPar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IN"/>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42424"/>
                </a:solidFill>
              </a:rPr>
              <a:t>Fiori Extension Pack in VS Code</a:t>
            </a:r>
          </a:p>
          <a:p>
            <a:pPr marL="285750" indent="-285750">
              <a:buFont typeface="Arial" panose="020B0604020202020204" pitchFamily="34" charset="0"/>
              <a:buChar char="•"/>
            </a:pPr>
            <a:r>
              <a:rPr lang="en-US" dirty="0">
                <a:solidFill>
                  <a:srgbClr val="242424"/>
                </a:solidFill>
              </a:rPr>
              <a:t>Fiori Elements – List Report Application</a:t>
            </a:r>
          </a:p>
          <a:p>
            <a:pPr marL="285750" indent="-285750">
              <a:buFont typeface="Arial" panose="020B0604020202020204" pitchFamily="34" charset="0"/>
              <a:buChar char="•"/>
            </a:pPr>
            <a:r>
              <a:rPr lang="en-US" dirty="0">
                <a:solidFill>
                  <a:srgbClr val="242424"/>
                </a:solidFill>
              </a:rPr>
              <a:t>Object Page</a:t>
            </a:r>
          </a:p>
          <a:p>
            <a:pPr marL="285750" indent="-285750">
              <a:buFont typeface="Arial" panose="020B0604020202020204" pitchFamily="34" charset="0"/>
              <a:buChar char="•"/>
            </a:pPr>
            <a:r>
              <a:rPr lang="en-US" dirty="0">
                <a:solidFill>
                  <a:srgbClr val="242424"/>
                </a:solidFill>
              </a:rPr>
              <a:t>Analytic List page</a:t>
            </a:r>
          </a:p>
          <a:p>
            <a:pPr marL="285750" indent="-285750">
              <a:buFont typeface="Arial" panose="020B0604020202020204" pitchFamily="34" charset="0"/>
              <a:buChar char="•"/>
            </a:pPr>
            <a:r>
              <a:rPr lang="en-US" dirty="0">
                <a:solidFill>
                  <a:srgbClr val="242424"/>
                </a:solidFill>
              </a:rPr>
              <a:t>Visual Filters</a:t>
            </a:r>
          </a:p>
          <a:p>
            <a:pPr marL="285750" indent="-285750">
              <a:buFont typeface="Arial" panose="020B0604020202020204" pitchFamily="34" charset="0"/>
              <a:buChar char="•"/>
            </a:pPr>
            <a:r>
              <a:rPr lang="en-US" dirty="0">
                <a:solidFill>
                  <a:srgbClr val="242424"/>
                </a:solidFill>
              </a:rPr>
              <a:t>Annotations of an Analytic Card</a:t>
            </a: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Extension Pack in VS Code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E1D1FBC9-102B-4C7D-90F1-7C37C46CF506}"/>
              </a:ext>
            </a:extLst>
          </p:cNvPr>
          <p:cNvPicPr>
            <a:picLocks noChangeAspect="1"/>
          </p:cNvPicPr>
          <p:nvPr/>
        </p:nvPicPr>
        <p:blipFill>
          <a:blip r:embed="rId3"/>
          <a:stretch>
            <a:fillRect/>
          </a:stretch>
        </p:blipFill>
        <p:spPr>
          <a:xfrm>
            <a:off x="330926" y="915921"/>
            <a:ext cx="11297673" cy="5452482"/>
          </a:xfrm>
          <a:prstGeom prst="rect">
            <a:avLst/>
          </a:prstGeom>
        </p:spPr>
      </p:pic>
    </p:spTree>
    <p:extLst>
      <p:ext uri="{BB962C8B-B14F-4D97-AF65-F5344CB8AC3E}">
        <p14:creationId xmlns:p14="http://schemas.microsoft.com/office/powerpoint/2010/main" val="4052101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Components of an Object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53846FDB-1807-4A36-B387-83306B06334A}"/>
              </a:ext>
            </a:extLst>
          </p:cNvPr>
          <p:cNvPicPr>
            <a:picLocks noChangeAspect="1"/>
          </p:cNvPicPr>
          <p:nvPr/>
        </p:nvPicPr>
        <p:blipFill>
          <a:blip r:embed="rId3"/>
          <a:stretch>
            <a:fillRect/>
          </a:stretch>
        </p:blipFill>
        <p:spPr>
          <a:xfrm>
            <a:off x="424265" y="877877"/>
            <a:ext cx="11343470" cy="5574865"/>
          </a:xfrm>
          <a:prstGeom prst="rect">
            <a:avLst/>
          </a:prstGeom>
        </p:spPr>
      </p:pic>
    </p:spTree>
    <p:extLst>
      <p:ext uri="{BB962C8B-B14F-4D97-AF65-F5344CB8AC3E}">
        <p14:creationId xmlns:p14="http://schemas.microsoft.com/office/powerpoint/2010/main" val="1070869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oper Black" panose="0208090404030B020404" pitchFamily="18" charset="0"/>
                <a:ea typeface="+mj-ea"/>
                <a:cs typeface="+mj-cs"/>
              </a:rPr>
              <a:t>Object Page</a:t>
            </a: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1026" name="Picture 2" descr="https://blogs.sap.com/wp-content/uploads/2017/08/Develop-Object-Page-simple-example-facets.png">
            <a:extLst>
              <a:ext uri="{FF2B5EF4-FFF2-40B4-BE49-F238E27FC236}">
                <a16:creationId xmlns:a16="http://schemas.microsoft.com/office/drawing/2014/main" id="{C59AE2A7-6DCB-4063-BFCC-D37358BE0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82" y="915921"/>
            <a:ext cx="10197772" cy="544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7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Analytic List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122EB5A8-D11B-43B3-BD62-C71ABD1233B4}"/>
              </a:ext>
            </a:extLst>
          </p:cNvPr>
          <p:cNvSpPr txBox="1"/>
          <p:nvPr/>
        </p:nvSpPr>
        <p:spPr>
          <a:xfrm>
            <a:off x="261257" y="1114697"/>
            <a:ext cx="11608526"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pic>
        <p:nvPicPr>
          <p:cNvPr id="3" name="Picture 2">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140822" y="1929918"/>
            <a:ext cx="8839200" cy="4391978"/>
          </a:xfrm>
          <a:prstGeom prst="rect">
            <a:avLst/>
          </a:prstGeom>
        </p:spPr>
      </p:pic>
    </p:spTree>
    <p:extLst>
      <p:ext uri="{BB962C8B-B14F-4D97-AF65-F5344CB8AC3E}">
        <p14:creationId xmlns:p14="http://schemas.microsoft.com/office/powerpoint/2010/main" val="2172632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3 Steps to add Visual Filters</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C5E7711B-8181-4512-999D-B9CD8FFCA6B5}"/>
              </a:ext>
            </a:extLst>
          </p:cNvPr>
          <p:cNvSpPr txBox="1"/>
          <p:nvPr/>
        </p:nvSpPr>
        <p:spPr>
          <a:xfrm>
            <a:off x="151041" y="970954"/>
            <a:ext cx="12040959" cy="1200329"/>
          </a:xfrm>
          <a:prstGeom prst="rect">
            <a:avLst/>
          </a:prstGeom>
          <a:noFill/>
        </p:spPr>
        <p:txBody>
          <a:bodyPr wrap="square" rtlCol="0">
            <a:spAutoFit/>
          </a:bodyPr>
          <a:lstStyle/>
          <a:p>
            <a:r>
              <a:rPr lang="en-US" dirty="0"/>
              <a:t>Step 1: Create a Chart by specifying the Dimension and Measures</a:t>
            </a:r>
          </a:p>
          <a:p>
            <a:r>
              <a:rPr lang="en-US" dirty="0"/>
              <a:t>Step 2: Create Presentation variant to display the chart and set its initial settings</a:t>
            </a:r>
          </a:p>
          <a:p>
            <a:r>
              <a:rPr lang="en-US" dirty="0"/>
              <a:t>Step 3: For the field (e.g. Agency) add a Value List which includes a Collection Type pointing to our Presentation Variant, Additionally we will specify the filter criteria.</a:t>
            </a:r>
          </a:p>
        </p:txBody>
      </p:sp>
    </p:spTree>
    <p:extLst>
      <p:ext uri="{BB962C8B-B14F-4D97-AF65-F5344CB8AC3E}">
        <p14:creationId xmlns:p14="http://schemas.microsoft.com/office/powerpoint/2010/main" val="983690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Question</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2" name="TextBox 1">
            <a:extLst>
              <a:ext uri="{FF2B5EF4-FFF2-40B4-BE49-F238E27FC236}">
                <a16:creationId xmlns:a16="http://schemas.microsoft.com/office/drawing/2014/main" id="{972E35BF-E5EC-441C-86F3-3747199E0E25}"/>
              </a:ext>
            </a:extLst>
          </p:cNvPr>
          <p:cNvSpPr txBox="1"/>
          <p:nvPr/>
        </p:nvSpPr>
        <p:spPr>
          <a:xfrm>
            <a:off x="269966" y="970954"/>
            <a:ext cx="11922034" cy="1200329"/>
          </a:xfrm>
          <a:prstGeom prst="rect">
            <a:avLst/>
          </a:prstGeom>
          <a:noFill/>
        </p:spPr>
        <p:txBody>
          <a:bodyPr wrap="square" rtlCol="0">
            <a:spAutoFit/>
          </a:bodyPr>
          <a:lstStyle/>
          <a:p>
            <a:r>
              <a:rPr lang="en-US" dirty="0"/>
              <a:t>Suppose in Fiori Elements when we create a Travel Request, we add multiple bookings.</a:t>
            </a:r>
          </a:p>
          <a:p>
            <a:r>
              <a:rPr lang="en-US" dirty="0"/>
              <a:t>I want to default the Customer ID because it was already selected on previous screen.</a:t>
            </a:r>
          </a:p>
          <a:p>
            <a:endParaRPr lang="en-US" dirty="0"/>
          </a:p>
          <a:p>
            <a:r>
              <a:rPr lang="en-US" dirty="0"/>
              <a:t>In SAP ABAP RAP we have a concept of Determination.</a:t>
            </a:r>
          </a:p>
        </p:txBody>
      </p:sp>
    </p:spTree>
    <p:extLst>
      <p:ext uri="{BB962C8B-B14F-4D97-AF65-F5344CB8AC3E}">
        <p14:creationId xmlns:p14="http://schemas.microsoft.com/office/powerpoint/2010/main" val="2045648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577</Words>
  <Application>Microsoft Office PowerPoint</Application>
  <PresentationFormat>Widescreen</PresentationFormat>
  <Paragraphs>85</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Sakshi Gupta</cp:lastModifiedBy>
  <cp:revision>5</cp:revision>
  <dcterms:created xsi:type="dcterms:W3CDTF">2023-08-10T16:09:42Z</dcterms:created>
  <dcterms:modified xsi:type="dcterms:W3CDTF">2023-09-17T05:31:59Z</dcterms:modified>
</cp:coreProperties>
</file>